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5" r:id="rId5"/>
    <p:sldId id="276" r:id="rId6"/>
    <p:sldId id="277" r:id="rId7"/>
    <p:sldId id="283" r:id="rId8"/>
    <p:sldId id="284" r:id="rId9"/>
    <p:sldId id="285" r:id="rId10"/>
    <p:sldId id="286" r:id="rId11"/>
    <p:sldId id="259" r:id="rId12"/>
    <p:sldId id="260" r:id="rId13"/>
    <p:sldId id="261" r:id="rId14"/>
    <p:sldId id="287" r:id="rId15"/>
    <p:sldId id="262" r:id="rId16"/>
    <p:sldId id="263" r:id="rId17"/>
    <p:sldId id="282" r:id="rId18"/>
    <p:sldId id="264" r:id="rId19"/>
    <p:sldId id="278" r:id="rId20"/>
    <p:sldId id="279" r:id="rId21"/>
    <p:sldId id="271" r:id="rId22"/>
    <p:sldId id="272" r:id="rId23"/>
    <p:sldId id="273" r:id="rId24"/>
    <p:sldId id="274" r:id="rId25"/>
    <p:sldId id="265" r:id="rId26"/>
    <p:sldId id="266" r:id="rId27"/>
    <p:sldId id="267" r:id="rId28"/>
    <p:sldId id="281" r:id="rId29"/>
    <p:sldId id="280" r:id="rId30"/>
    <p:sldId id="288" r:id="rId31"/>
    <p:sldId id="268" r:id="rId32"/>
    <p:sldId id="269" r:id="rId33"/>
    <p:sldId id="270" r:id="rId34"/>
    <p:sldId id="289" r:id="rId35"/>
    <p:sldId id="290" r:id="rId36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C771319-90C7-9A5D-41BB-145A4F0BE9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5A36ADDE-19E5-4C8A-1DE7-80CADC971C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86C38EA-B833-F343-9E9C-F5DA37CAD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62E5F-27C7-484E-8D59-519A700A9975}" type="datetimeFigureOut">
              <a:rPr lang="tr-TR" smtClean="0"/>
              <a:t>27.04.2025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C2577E8-C579-8D25-68B9-567C8BF6D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521D1DE-B1BA-9E1A-9F69-433C5FCEF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3684F-C42D-4664-80E5-274470F0E16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58307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6A764C4-C93C-0A59-6B3B-F5AC44304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5BE43238-6299-0C17-B953-2244377B44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3D6C4AC-F2D1-4F4B-22F8-024123D91B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62E5F-27C7-484E-8D59-519A700A9975}" type="datetimeFigureOut">
              <a:rPr lang="tr-TR" smtClean="0"/>
              <a:t>27.04.2025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0A4C7251-8469-4C93-9054-57A46735C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0A3AE22-39CB-A049-BDD8-F44A65057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3684F-C42D-4664-80E5-274470F0E16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93553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5D53B4A5-D183-B39B-AE87-D3C76A1ECA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189C5D70-2C6B-3214-941D-C89B11623E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A1618C29-36F0-D5C0-CD5D-944F4DE5E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62E5F-27C7-484E-8D59-519A700A9975}" type="datetimeFigureOut">
              <a:rPr lang="tr-TR" smtClean="0"/>
              <a:t>27.04.2025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BB7F6D6-D6C5-01CA-67C5-8392A76F5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12D10F5-959B-FBC9-9B2D-C28D7E714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3684F-C42D-4664-80E5-274470F0E16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22186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8A3420C-31F7-0EFA-18CC-878B1EDDE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8C0F3A6-976F-0751-F3A2-17DFBCB9F2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76E23CB-DEE4-8F7D-4113-E4BA7357A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62E5F-27C7-484E-8D59-519A700A9975}" type="datetimeFigureOut">
              <a:rPr lang="tr-TR" smtClean="0"/>
              <a:t>27.04.2025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BE273CF-EFAA-4734-7F8B-C3CE5F6A2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6387C39-6C9E-8198-1B3E-7C39D36A3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3684F-C42D-4664-80E5-274470F0E16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9421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4CB8EA8-EF15-56B7-75A4-79A090E95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A4583777-6CF0-2376-FE15-F7DC340D9A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F0BA97B-8180-0305-62C9-6C01612FE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62E5F-27C7-484E-8D59-519A700A9975}" type="datetimeFigureOut">
              <a:rPr lang="tr-TR" smtClean="0"/>
              <a:t>27.04.2025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C591430-F613-608E-0786-FA90CCF20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42AE7DB-4DBC-1DF6-B1D8-B033C4F98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3684F-C42D-4664-80E5-274470F0E16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48902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9C54CA1-AD3D-A2AC-04F1-801590604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9CD65C2-4091-A91F-6AEE-9943360C3C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86222195-3ACD-A812-D4AF-B6402D4D92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B6ED18BD-26BC-A03D-8950-588FE0631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62E5F-27C7-484E-8D59-519A700A9975}" type="datetimeFigureOut">
              <a:rPr lang="tr-TR" smtClean="0"/>
              <a:t>27.04.2025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0DA212C5-133B-3AB9-9568-09DF0CBDC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20975F1A-0223-88FF-5A7A-B2E7059C6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3684F-C42D-4664-80E5-274470F0E16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90538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D36713D-545E-9674-7966-C0069FAF3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E4222D1E-B077-1F9A-2C71-83C4914CA2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C784D41C-B786-852A-D118-6ACE71FE70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F09AE506-6CD8-1075-864A-0E728A4101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779C7CF1-E10A-E598-9D60-807D9A4E6A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7E2EA05F-A5C0-E6C6-22B9-FF93D84B4F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62E5F-27C7-484E-8D59-519A700A9975}" type="datetimeFigureOut">
              <a:rPr lang="tr-TR" smtClean="0"/>
              <a:t>27.04.2025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65DBC741-57D8-950C-6932-EC1A6A760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C884424A-E3C8-0285-86FA-43F4A39C6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3684F-C42D-4664-80E5-274470F0E16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26885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23941D4-AE9E-5CDC-51C3-000962837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07C3021F-DCC3-C69F-3DBD-0AA039252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62E5F-27C7-484E-8D59-519A700A9975}" type="datetimeFigureOut">
              <a:rPr lang="tr-TR" smtClean="0"/>
              <a:t>27.04.2025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CCF506D1-BC27-7DFC-B9DD-A592092F7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E97CFEE6-F731-83B6-33B9-BF039DA0D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3684F-C42D-4664-80E5-274470F0E16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33409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5020CDE6-D1D2-057D-E5C4-9E5FF2DFE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62E5F-27C7-484E-8D59-519A700A9975}" type="datetimeFigureOut">
              <a:rPr lang="tr-TR" smtClean="0"/>
              <a:t>27.04.2025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F326EB4B-958F-EB7E-FBC3-EF830DAFC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511B521A-2CBB-D509-EAAE-FB2080F72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3684F-C42D-4664-80E5-274470F0E16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84786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A3958E3-7883-0E14-25DE-BD00AB5CF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B85AD12-5656-257F-FD79-7D5144C8E7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2235B5B1-E4BB-AC2E-B0F5-25C6CE7E0E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BC3A2AE9-EE9C-148D-A20C-42C56B88C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62E5F-27C7-484E-8D59-519A700A9975}" type="datetimeFigureOut">
              <a:rPr lang="tr-TR" smtClean="0"/>
              <a:t>27.04.2025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18E435EF-1E48-FC1B-CA45-BE6F66E79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E758509C-02EB-491A-F4B1-E151E6C26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3684F-C42D-4664-80E5-274470F0E16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89887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07265C2-55E5-5096-1646-DD1D0A6CE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7592B565-2BB0-0F78-387F-F2CEC83120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E25FD45F-9308-E9A6-57C9-2F1C6830E2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AD86A73C-FD1E-F999-4B8E-0448282AA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62E5F-27C7-484E-8D59-519A700A9975}" type="datetimeFigureOut">
              <a:rPr lang="tr-TR" smtClean="0"/>
              <a:t>27.04.2025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14C15EE0-6A22-7CDD-4EA3-89B28F224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BAE16E53-4358-DD39-F713-82488C566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3684F-C42D-4664-80E5-274470F0E16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81194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95615B27-9CAD-9C7E-79D5-2272F9E19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6C9CF095-E791-6869-D219-1D89826225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992513E-1CF0-3AED-136B-F488C80AC9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762E5F-27C7-484E-8D59-519A700A9975}" type="datetimeFigureOut">
              <a:rPr lang="tr-TR" smtClean="0"/>
              <a:t>27.04.2025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06A9035F-7C5A-0C4D-B31B-632B161D09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E8CD9AD-4BC5-39CB-DCEF-38419A4535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23684F-C42D-4664-80E5-274470F0E16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50016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C39FD07-AEDF-F419-E258-F53DA4EF53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9621" y="160020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tr-TR" sz="6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Nadir Bir </a:t>
            </a:r>
            <a:r>
              <a:rPr lang="tr-TR" sz="6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Sebep</a:t>
            </a:r>
            <a:r>
              <a:rPr lang="tr-TR" sz="6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Olarak HIV İlişkili Otoimmün Hemolitik Anemi: Olgu Sunumu</a:t>
            </a:r>
            <a:br>
              <a:rPr lang="tr-T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tr-TR" dirty="0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E5DD0E1F-CE38-4F4C-8580-BA5850077C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6063" y="3602037"/>
            <a:ext cx="10924673" cy="2959183"/>
          </a:xfrm>
        </p:spPr>
        <p:txBody>
          <a:bodyPr/>
          <a:lstStyle/>
          <a:p>
            <a:r>
              <a:rPr lang="tr-TR" sz="32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Mustafa </a:t>
            </a:r>
            <a:r>
              <a:rPr lang="tr-TR" sz="32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İlğan</a:t>
            </a:r>
            <a:r>
              <a:rPr lang="tr-TR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Elif </a:t>
            </a:r>
            <a:r>
              <a:rPr lang="tr-TR" sz="3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Suyanı</a:t>
            </a:r>
            <a:r>
              <a:rPr lang="tr-TR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Zeynep Tuğba Güven</a:t>
            </a:r>
            <a:endParaRPr lang="tr-TR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tr-TR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Hematoloji Kliniği, Sağlık Bakanlığı Adana Şehir Eğitim ve Araştırma Hastanesi, Adana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603298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4D3E928-F83E-89E7-5C2A-3110F0BA3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E3086636-E325-8513-984D-BFB8E5788F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87" t="15023" b="10056"/>
          <a:stretch/>
        </p:blipFill>
        <p:spPr>
          <a:xfrm>
            <a:off x="612742" y="365126"/>
            <a:ext cx="11019934" cy="6363090"/>
          </a:xfrm>
        </p:spPr>
      </p:pic>
    </p:spTree>
    <p:extLst>
      <p:ext uri="{BB962C8B-B14F-4D97-AF65-F5344CB8AC3E}">
        <p14:creationId xmlns:p14="http://schemas.microsoft.com/office/powerpoint/2010/main" val="19626896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EB03A88-2EEE-CC57-0E16-A43819611B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Periferik Yayma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D61CD63-FCE5-19FE-61A6-8A2E6F05CC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841" y="1825625"/>
            <a:ext cx="11373853" cy="4351338"/>
          </a:xfrm>
        </p:spPr>
        <p:txBody>
          <a:bodyPr>
            <a:normAutofit/>
          </a:bodyPr>
          <a:lstStyle/>
          <a:p>
            <a:r>
              <a:rPr lang="tr-TR" dirty="0">
                <a:effectLst/>
                <a:latin typeface="Liberation Serif"/>
                <a:ea typeface="NSimSun" panose="02010609030101010101" pitchFamily="49" charset="-122"/>
                <a:cs typeface="Lucida Sans" panose="020B0602030504020204" pitchFamily="34" charset="0"/>
              </a:rPr>
              <a:t>PY:PLT YETERLİ,ERİTROSİTER SERİ YER YER HİPOKROMİ YER YER NORMOKROM YER YER MAKROSİTER, ANİZOSİTOZ </a:t>
            </a:r>
            <a:br>
              <a:rPr lang="tr-TR" dirty="0">
                <a:effectLst/>
                <a:latin typeface="Liberation Serif"/>
                <a:ea typeface="NSimSun" panose="02010609030101010101" pitchFamily="49" charset="-122"/>
                <a:cs typeface="Lucida Sans" panose="020B0602030504020204" pitchFamily="34" charset="0"/>
              </a:rPr>
            </a:br>
            <a:r>
              <a:rPr lang="tr-TR" dirty="0">
                <a:effectLst/>
                <a:latin typeface="Liberation Serif"/>
                <a:ea typeface="NSimSun" panose="02010609030101010101" pitchFamily="49" charset="-122"/>
                <a:cs typeface="Lucida Sans" panose="020B0602030504020204" pitchFamily="34" charset="0"/>
              </a:rPr>
              <a:t>NÖTROFİLLERDE HİPERSEGMENTASYON+</a:t>
            </a:r>
            <a:br>
              <a:rPr lang="tr-TR" dirty="0">
                <a:effectLst/>
                <a:latin typeface="Liberation Serif"/>
                <a:ea typeface="NSimSun" panose="02010609030101010101" pitchFamily="49" charset="-122"/>
                <a:cs typeface="Lucida Sans" panose="020B0602030504020204" pitchFamily="34" charset="0"/>
              </a:rPr>
            </a:br>
            <a:r>
              <a:rPr lang="tr-TR" dirty="0">
                <a:effectLst/>
                <a:latin typeface="Liberation Serif"/>
                <a:ea typeface="NSimSun" panose="02010609030101010101" pitchFamily="49" charset="-122"/>
                <a:cs typeface="Lucida Sans" panose="020B0602030504020204" pitchFamily="34" charset="0"/>
              </a:rPr>
              <a:t>FRAGMANTASYON BULGUSU YOK. ATİPİK HC? GÖRÜLEMEDİ.</a:t>
            </a:r>
            <a:br>
              <a:rPr lang="tr-TR" dirty="0">
                <a:effectLst/>
                <a:latin typeface="Liberation Serif"/>
                <a:ea typeface="NSimSun" panose="02010609030101010101" pitchFamily="49" charset="-122"/>
                <a:cs typeface="Lucida Sans" panose="020B0602030504020204" pitchFamily="34" charset="0"/>
              </a:rPr>
            </a:b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124738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7E81B15-0D7F-BBDF-D183-DFD3B2C59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Özet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A9F753A-DE17-C904-3B53-74495ED785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Düzenli kullandığı bir ilaç yok. </a:t>
            </a:r>
          </a:p>
          <a:p>
            <a:r>
              <a:rPr lang="tr-TR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Hasta yatırılıyor ve </a:t>
            </a:r>
            <a:r>
              <a:rPr lang="tr-TR" sz="3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streoid</a:t>
            </a:r>
            <a:r>
              <a:rPr lang="tr-TR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tedavisine yanıt veriyor, </a:t>
            </a:r>
            <a:r>
              <a:rPr lang="tr-TR" sz="3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prednol</a:t>
            </a:r>
            <a:r>
              <a:rPr lang="tr-TR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idame ile taburcu ediliyor. </a:t>
            </a:r>
          </a:p>
          <a:p>
            <a:r>
              <a:rPr lang="tr-TR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 dönemki yatışında </a:t>
            </a:r>
            <a:r>
              <a:rPr lang="tr-TR" sz="3600" b="1" i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viral panelinde bir anormallik  olmadığı </a:t>
            </a:r>
            <a:r>
              <a:rPr lang="tr-TR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görülüyor</a:t>
            </a:r>
          </a:p>
          <a:p>
            <a:r>
              <a:rPr lang="tr-TR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Kontrollerine gelmiyor</a:t>
            </a:r>
            <a:endParaRPr lang="tr-TR" sz="3600" dirty="0"/>
          </a:p>
        </p:txBody>
      </p:sp>
    </p:spTree>
    <p:extLst>
      <p:ext uri="{BB962C8B-B14F-4D97-AF65-F5344CB8AC3E}">
        <p14:creationId xmlns:p14="http://schemas.microsoft.com/office/powerpoint/2010/main" val="31850020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0F1BAC-88F6-3239-92E8-07C51BD6FD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771891F-DDF1-6E29-42B3-4DDC1115F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Şubat 2023,Hematoloji poliklinik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BB84A29-9163-89C3-2B64-0EBEA44543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558" y="1825625"/>
            <a:ext cx="10760242" cy="4351338"/>
          </a:xfrm>
        </p:spPr>
        <p:txBody>
          <a:bodyPr/>
          <a:lstStyle/>
          <a:p>
            <a:pPr>
              <a:buNone/>
            </a:pPr>
            <a:r>
              <a:rPr lang="tr-TR" kern="150" dirty="0"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</a:rPr>
              <a:t>-</a:t>
            </a:r>
            <a:r>
              <a:rPr lang="tr-TR" sz="4000" kern="150" dirty="0"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</a:rPr>
              <a:t>OIHA nedeni ile dahiliyeye yatırılarak takip edilmiş, sonrasında önerilen ilacı almamış.</a:t>
            </a:r>
          </a:p>
          <a:p>
            <a:pPr>
              <a:buNone/>
            </a:pPr>
            <a:r>
              <a:rPr lang="tr-TR" sz="4000" kern="150" dirty="0"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</a:rPr>
              <a:t>-</a:t>
            </a:r>
            <a:r>
              <a:rPr lang="tr-TR" sz="4000" kern="150" dirty="0" err="1"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</a:rPr>
              <a:t>P</a:t>
            </a:r>
            <a:r>
              <a:rPr lang="tr-TR" sz="4000" kern="150" dirty="0" err="1"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</a:rPr>
              <a:t>rednol</a:t>
            </a:r>
            <a:r>
              <a:rPr lang="tr-TR" sz="4000" kern="150" dirty="0"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</a:rPr>
              <a:t> 48 mg </a:t>
            </a:r>
            <a:r>
              <a:rPr lang="tr-TR" sz="4000" kern="150" dirty="0" err="1"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</a:rPr>
              <a:t>tb</a:t>
            </a:r>
            <a:r>
              <a:rPr lang="tr-TR" sz="4000" kern="150" dirty="0"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</a:rPr>
              <a:t> -</a:t>
            </a:r>
            <a:r>
              <a:rPr lang="tr-TR" sz="4000" kern="150" dirty="0" err="1"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</a:rPr>
              <a:t>PPi-folbiol</a:t>
            </a:r>
            <a:r>
              <a:rPr lang="tr-TR" sz="4000" kern="150" dirty="0"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</a:rPr>
              <a:t> kullanıyor 5 gündür</a:t>
            </a:r>
          </a:p>
          <a:p>
            <a:pPr>
              <a:buNone/>
            </a:pPr>
            <a:r>
              <a:rPr lang="tr-TR" sz="4000" kern="150" dirty="0"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</a:rPr>
              <a:t>Hg</a:t>
            </a:r>
            <a:r>
              <a:rPr lang="tr-TR" sz="4000" kern="150" dirty="0"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</a:rPr>
              <a:t> :4,5 ilaç kullanımı düzensiz</a:t>
            </a:r>
          </a:p>
          <a:p>
            <a:r>
              <a:rPr lang="tr-TR" sz="4000" kern="150" dirty="0"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</a:rPr>
              <a:t>Y</a:t>
            </a:r>
            <a:r>
              <a:rPr lang="tr-TR" sz="4000" kern="150" dirty="0"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</a:rPr>
              <a:t>atış planlandı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639111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47A4957-377E-814C-8F64-BECF255D7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53012AD1-08F1-CE81-3B40-85E7C4DF2B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46" t="23766"/>
          <a:stretch/>
        </p:blipFill>
        <p:spPr>
          <a:xfrm>
            <a:off x="631596" y="273377"/>
            <a:ext cx="10850251" cy="6219497"/>
          </a:xfrm>
        </p:spPr>
      </p:pic>
    </p:spTree>
    <p:extLst>
      <p:ext uri="{BB962C8B-B14F-4D97-AF65-F5344CB8AC3E}">
        <p14:creationId xmlns:p14="http://schemas.microsoft.com/office/powerpoint/2010/main" val="17254348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FD478D-07AB-D079-C520-5EEB8CC51D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DF251E2-5E1A-22D4-CD11-6420B857F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9FA17DD-2545-7D47-8C92-1F567F3688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Kontrollerine gelmeyen hasta 2023 yılında yine hemolitik anemi ile </a:t>
            </a:r>
            <a:r>
              <a:rPr lang="tr-TR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steroid</a:t>
            </a:r>
            <a:r>
              <a:rPr lang="tr-TR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ve ardından </a:t>
            </a:r>
            <a:r>
              <a:rPr lang="tr-TR" sz="4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ritüksimab</a:t>
            </a:r>
            <a:r>
              <a:rPr lang="tr-TR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1. dozunu </a:t>
            </a:r>
            <a:r>
              <a:rPr lang="tr-TR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alıyor sonra yine takipsiz olarak kalıyor</a:t>
            </a:r>
            <a:endParaRPr lang="tr-TR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43242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29E46C-541B-5614-9DDD-63AFEEAB2F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33BAAA9-67BA-C1DA-1925-1841091C6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2025 Ocak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5E0E159-F7EC-BBBC-C380-05B33D7DE2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347" y="1825625"/>
            <a:ext cx="11470106" cy="4351338"/>
          </a:xfrm>
        </p:spPr>
        <p:txBody>
          <a:bodyPr>
            <a:normAutofit/>
          </a:bodyPr>
          <a:lstStyle/>
          <a:p>
            <a:r>
              <a:rPr lang="tr-TR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2025 ocak ayında tekrarlayan acil başvurusunda hemolitik anemi ve </a:t>
            </a:r>
            <a:r>
              <a:rPr lang="tr-TR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Hg:3.5 </a:t>
            </a:r>
            <a:r>
              <a:rPr lang="tr-TR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olması üzerine yatırılıyor.</a:t>
            </a:r>
          </a:p>
          <a:p>
            <a:r>
              <a:rPr lang="tr-TR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Yatışından itibaren sekonder nedenlere yönelik kan tetkikleri </a:t>
            </a:r>
          </a:p>
          <a:p>
            <a:r>
              <a:rPr lang="tr-TR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Geniş viral panel</a:t>
            </a:r>
          </a:p>
          <a:p>
            <a:r>
              <a:rPr lang="tr-TR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tüm vücut tomografi </a:t>
            </a:r>
          </a:p>
          <a:p>
            <a:r>
              <a:rPr lang="tr-TR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</a:t>
            </a:r>
            <a:r>
              <a:rPr lang="tr-TR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mik iliği biyopsisi yapılıyor</a:t>
            </a:r>
            <a:endParaRPr lang="tr-TR" sz="3600" dirty="0"/>
          </a:p>
        </p:txBody>
      </p:sp>
    </p:spTree>
    <p:extLst>
      <p:ext uri="{BB962C8B-B14F-4D97-AF65-F5344CB8AC3E}">
        <p14:creationId xmlns:p14="http://schemas.microsoft.com/office/powerpoint/2010/main" val="5793140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D14F524-5359-CAD3-A726-5A8FE7DDD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16B19392-8A3E-91B7-2309-02CBCF6452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37" t="5124" r="696" b="6647"/>
          <a:stretch/>
        </p:blipFill>
        <p:spPr>
          <a:xfrm>
            <a:off x="556181" y="282804"/>
            <a:ext cx="11236751" cy="6425351"/>
          </a:xfrm>
        </p:spPr>
      </p:pic>
    </p:spTree>
    <p:extLst>
      <p:ext uri="{BB962C8B-B14F-4D97-AF65-F5344CB8AC3E}">
        <p14:creationId xmlns:p14="http://schemas.microsoft.com/office/powerpoint/2010/main" val="27462943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BE677D-CCA4-8A6C-790D-799581826E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FBEAAAE-47E5-0E8C-2839-05B295B08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Tedavi Süreci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5651E4F-A4F2-DD7E-6F7B-B1598564B7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0042"/>
            <a:ext cx="10515600" cy="4952833"/>
          </a:xfrm>
        </p:spPr>
        <p:txBody>
          <a:bodyPr>
            <a:normAutofit/>
          </a:bodyPr>
          <a:lstStyle/>
          <a:p>
            <a:r>
              <a:rPr lang="tr-T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 süre zarfında hastaya </a:t>
            </a:r>
            <a:r>
              <a:rPr lang="tr-TR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steroid tedavisi ve haftalık </a:t>
            </a:r>
            <a:r>
              <a:rPr lang="tr-TR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ritüksimab</a:t>
            </a:r>
            <a:r>
              <a:rPr lang="tr-TR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başlanıyor. </a:t>
            </a:r>
          </a:p>
          <a:p>
            <a:r>
              <a:rPr lang="tr-T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Anti HİV pozitif gelmesi üzerine HIV RNA ve doğrulama testleri yollanıyor. </a:t>
            </a:r>
          </a:p>
          <a:p>
            <a:r>
              <a:rPr lang="tr-T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Hasta bu süre içerisinde steroid doz azaltılarak kesiliyor, </a:t>
            </a:r>
            <a:r>
              <a:rPr lang="tr-TR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 doz </a:t>
            </a:r>
            <a:r>
              <a:rPr lang="tr-TR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Ritüksimab</a:t>
            </a:r>
            <a:r>
              <a:rPr lang="tr-TR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tamamlanıyor. </a:t>
            </a:r>
          </a:p>
          <a:p>
            <a:r>
              <a:rPr lang="tr-T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Tedaviden yeterli yanıt alınamaması üzerine hastaya </a:t>
            </a:r>
            <a:r>
              <a:rPr lang="tr-TR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siklosporin 2x50 mg </a:t>
            </a:r>
            <a:r>
              <a:rPr lang="tr-T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başlanıyor</a:t>
            </a:r>
          </a:p>
          <a:p>
            <a:r>
              <a:rPr lang="tr-T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İki gün sonra hastanın doğrulama testleri sonucunda </a:t>
            </a:r>
            <a:r>
              <a:rPr lang="tr-TR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HIV-1 pozitif </a:t>
            </a:r>
            <a:r>
              <a:rPr lang="tr-T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olarak </a:t>
            </a:r>
            <a:r>
              <a:rPr lang="tr-TR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teyid</a:t>
            </a:r>
            <a:r>
              <a:rPr lang="tr-T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ediliyor</a:t>
            </a:r>
          </a:p>
          <a:p>
            <a:r>
              <a:rPr lang="tr-T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Tedaviye dirençli hasta </a:t>
            </a:r>
            <a:r>
              <a:rPr lang="tr-TR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siklosporin kesilip 4. </a:t>
            </a:r>
            <a:r>
              <a:rPr lang="tr-TR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Ritüksimab</a:t>
            </a:r>
            <a:r>
              <a:rPr lang="tr-TR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dozu son doz </a:t>
            </a:r>
            <a:r>
              <a:rPr lang="tr-T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olarak planlanıyor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10109310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42FC6DB-D786-C030-84F8-C42DFDECB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tr-TR" sz="4400" kern="150" dirty="0">
                <a:effectLst/>
                <a:latin typeface="Tahoma" panose="020B0604030504040204" pitchFamily="34" charset="0"/>
                <a:ea typeface="NSimSun" panose="02010609030101010101" pitchFamily="49" charset="-122"/>
                <a:cs typeface="Lucida Sans" panose="020B0602030504020204" pitchFamily="34" charset="0"/>
              </a:rPr>
              <a:t>Tedavi seyri-Özet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D0B22FB-7833-E7CF-3B68-344173D1BE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684" y="1325563"/>
            <a:ext cx="11421979" cy="520357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r-TR" sz="2400" kern="150" dirty="0" err="1"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</a:rPr>
              <a:t>Prednol</a:t>
            </a:r>
            <a:r>
              <a:rPr lang="tr-TR" sz="2400" kern="150" dirty="0"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</a:rPr>
              <a:t> 06.02.2022</a:t>
            </a:r>
          </a:p>
          <a:p>
            <a:pPr>
              <a:buNone/>
            </a:pPr>
            <a:r>
              <a:rPr lang="tr-TR" sz="2400" kern="150" dirty="0"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</a:rPr>
              <a:t>15.02.2023 1 doz </a:t>
            </a:r>
            <a:r>
              <a:rPr lang="tr-TR" sz="2400" kern="150" dirty="0" err="1"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</a:rPr>
              <a:t>rituksimab</a:t>
            </a:r>
            <a:r>
              <a:rPr lang="tr-TR" sz="2400" kern="150" dirty="0"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</a:rPr>
              <a:t> </a:t>
            </a:r>
          </a:p>
          <a:p>
            <a:pPr>
              <a:buNone/>
            </a:pPr>
            <a:r>
              <a:rPr lang="tr-TR" sz="2400" i="1" kern="150" dirty="0"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</a:rPr>
              <a:t>Hasta takiplerine düzenli gelmemiş.</a:t>
            </a:r>
          </a:p>
          <a:p>
            <a:pPr>
              <a:buNone/>
            </a:pPr>
            <a:r>
              <a:rPr lang="tr-TR" sz="2400" kern="150" dirty="0"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</a:rPr>
              <a:t>20.01.2025 tekrar </a:t>
            </a:r>
            <a:r>
              <a:rPr lang="tr-TR" sz="2400" kern="150" dirty="0" err="1"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</a:rPr>
              <a:t>P</a:t>
            </a:r>
            <a:r>
              <a:rPr lang="tr-TR" sz="2400" kern="150" dirty="0" err="1"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</a:rPr>
              <a:t>rednol</a:t>
            </a:r>
            <a:r>
              <a:rPr lang="tr-TR" sz="2400" kern="150" dirty="0"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</a:rPr>
              <a:t> başlandı.</a:t>
            </a:r>
          </a:p>
          <a:p>
            <a:pPr>
              <a:buNone/>
            </a:pPr>
            <a:r>
              <a:rPr lang="tr-TR" sz="2400" kern="150" dirty="0"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</a:rPr>
              <a:t>24.01.2025 </a:t>
            </a:r>
            <a:r>
              <a:rPr lang="tr-TR" sz="2400" b="1" kern="150" dirty="0" err="1"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</a:rPr>
              <a:t>Rituksimab</a:t>
            </a:r>
            <a:r>
              <a:rPr lang="tr-TR" sz="2400" b="1" kern="150" dirty="0"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</a:rPr>
              <a:t> 1. doz(</a:t>
            </a:r>
            <a:r>
              <a:rPr lang="da-DK" sz="2400" b="1" kern="150" dirty="0"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</a:rPr>
              <a:t>375 MG/M2 DEN 700 MG </a:t>
            </a:r>
            <a:r>
              <a:rPr lang="tr-TR" sz="2400" b="1" kern="150" dirty="0"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</a:rPr>
              <a:t>)</a:t>
            </a:r>
          </a:p>
          <a:p>
            <a:pPr>
              <a:buNone/>
            </a:pPr>
            <a:r>
              <a:rPr lang="tr-TR" sz="2400" kern="150" dirty="0"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</a:rPr>
              <a:t>31.01.2025 </a:t>
            </a:r>
            <a:r>
              <a:rPr lang="tr-TR" sz="2400" b="1" kern="150" dirty="0" err="1"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</a:rPr>
              <a:t>Rituksimab</a:t>
            </a:r>
            <a:r>
              <a:rPr lang="tr-TR" sz="2400" b="1" kern="150" dirty="0"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</a:rPr>
              <a:t> 2. doz</a:t>
            </a:r>
          </a:p>
          <a:p>
            <a:pPr>
              <a:buNone/>
            </a:pPr>
            <a:r>
              <a:rPr lang="tr-TR" sz="2400" kern="150" dirty="0"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</a:rPr>
              <a:t>7.02.2025: </a:t>
            </a:r>
            <a:r>
              <a:rPr lang="tr-TR" sz="2400" b="1" kern="150" dirty="0" err="1"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</a:rPr>
              <a:t>Rituksimab</a:t>
            </a:r>
            <a:r>
              <a:rPr lang="tr-TR" sz="2400" b="1" kern="150" dirty="0"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</a:rPr>
              <a:t> 3.doz</a:t>
            </a:r>
          </a:p>
          <a:p>
            <a:pPr>
              <a:buNone/>
            </a:pPr>
            <a:r>
              <a:rPr lang="tr-TR" sz="2400" kern="150" dirty="0"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</a:rPr>
              <a:t>10.02.2025:Sandimmun 2x50 başlandı</a:t>
            </a:r>
          </a:p>
          <a:p>
            <a:pPr>
              <a:buNone/>
            </a:pPr>
            <a:r>
              <a:rPr lang="tr-TR" sz="2400" kern="150" dirty="0"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</a:rPr>
              <a:t>12.020.2025:Hastanın doğrulama sonucu HİV1+ olarak </a:t>
            </a:r>
            <a:r>
              <a:rPr lang="tr-TR" sz="2400" kern="150" dirty="0" err="1"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</a:rPr>
              <a:t>raporlandı.sandiummun</a:t>
            </a:r>
            <a:r>
              <a:rPr lang="tr-TR" sz="2400" kern="150" dirty="0"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</a:rPr>
              <a:t> </a:t>
            </a:r>
            <a:r>
              <a:rPr lang="tr-TR" sz="2400" kern="150" dirty="0" err="1"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</a:rPr>
              <a:t>stoplandı</a:t>
            </a:r>
            <a:endParaRPr lang="tr-TR" sz="2400" kern="150" dirty="0">
              <a:effectLst/>
              <a:latin typeface="Times New Roman" panose="02020603050405020304" pitchFamily="18" charset="0"/>
              <a:ea typeface="NSimSun" panose="02010609030101010101" pitchFamily="49" charset="-122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tr-TR" sz="2400" kern="150" dirty="0"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</a:rPr>
              <a:t>13.02.2025:Hastaya</a:t>
            </a:r>
            <a:r>
              <a:rPr lang="tr-TR" sz="2400" b="1" kern="150" dirty="0"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</a:rPr>
              <a:t> (</a:t>
            </a:r>
            <a:r>
              <a:rPr lang="tr-TR" sz="2400" b="1" kern="150" dirty="0" err="1"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</a:rPr>
              <a:t>dolutegavir+emtrisitabin+tenefovir</a:t>
            </a:r>
            <a:r>
              <a:rPr lang="tr-TR" sz="2400" b="1" kern="150" dirty="0"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</a:rPr>
              <a:t> </a:t>
            </a:r>
            <a:r>
              <a:rPr lang="tr-TR" sz="2400" b="1" kern="150" dirty="0" err="1"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</a:rPr>
              <a:t>disoproxil</a:t>
            </a:r>
            <a:r>
              <a:rPr lang="tr-TR" sz="2400" b="1" kern="150" dirty="0"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</a:rPr>
              <a:t> </a:t>
            </a:r>
            <a:r>
              <a:rPr lang="tr-TR" sz="2400" b="1" kern="150" dirty="0" err="1"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</a:rPr>
              <a:t>fumarat</a:t>
            </a:r>
            <a:r>
              <a:rPr lang="tr-TR" sz="2400" b="1" kern="150" dirty="0"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</a:rPr>
              <a:t>) </a:t>
            </a:r>
            <a:r>
              <a:rPr lang="tr-TR" sz="2400" kern="150" dirty="0"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</a:rPr>
              <a:t>başlandı</a:t>
            </a:r>
          </a:p>
          <a:p>
            <a:pPr marL="0" indent="0">
              <a:buNone/>
            </a:pPr>
            <a:r>
              <a:rPr lang="tr-TR" sz="2400" kern="150" dirty="0"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</a:rPr>
              <a:t>14.02.2025:Hastanın </a:t>
            </a:r>
            <a:r>
              <a:rPr lang="tr-TR" sz="2400" b="1" kern="150" dirty="0" err="1"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</a:rPr>
              <a:t>ritüksimab</a:t>
            </a:r>
            <a:r>
              <a:rPr lang="tr-TR" sz="2400" b="1" kern="150" dirty="0"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</a:rPr>
              <a:t> 4.doz verildi.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081358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68A2F45-983A-6EEE-4C31-5D5D03A59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Giriş ve Amaç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695E4B6-2020-8C76-16EA-ECADBD5D29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r>
              <a:rPr lang="tr-TR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Otoimmun</a:t>
            </a: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hemolitik anemi (OİHA), hastanın kendi eritrositlerine karşı antikor üretmesi sonucunda, eritrositlerin parçalanması ve anemi ile karakterize bir hastalıktır.</a:t>
            </a:r>
          </a:p>
          <a:p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Otoimmün hemolitik aneminin sekonder </a:t>
            </a: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sebepleri</a:t>
            </a: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arasında enfeksiyonlar da yer alır (1). </a:t>
            </a:r>
          </a:p>
          <a:p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HIV nedeniyle edinilmiş sekonder immün yetmezlik </a:t>
            </a:r>
            <a:r>
              <a:rPr lang="tr-TR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OİHA’nin</a:t>
            </a: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nadir, </a:t>
            </a: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ancak</a:t>
            </a: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atlanabilen bir sebebi olarak dikkat çekmektedir (2).</a:t>
            </a:r>
          </a:p>
          <a:p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HIV ilişkili OİHA vakamızı klinik pratikte klinisyenlerin dikkatini çekmesi ve sebeb</a:t>
            </a: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</a:t>
            </a: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yönelik tedaviye gösterilen dramatik yanıtın takdimi açısından sunmaktayız.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726958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EE26F05-1602-D4D1-CDF2-263C93922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İVİG?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7CF727C-E9D5-D058-BCA7-35D6CC85BF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3200" b="1" dirty="0" err="1">
                <a:effectLst/>
                <a:latin typeface="Tahoma" panose="020B0604030504040204" pitchFamily="34" charset="0"/>
                <a:ea typeface="NSimSun" panose="02010609030101010101" pitchFamily="49" charset="-122"/>
                <a:cs typeface="Lucida Sans" panose="020B0602030504020204" pitchFamily="34" charset="0"/>
              </a:rPr>
              <a:t>Ig</a:t>
            </a:r>
            <a:r>
              <a:rPr lang="tr-TR" sz="3200" b="1" dirty="0">
                <a:effectLst/>
                <a:latin typeface="Tahoma" panose="020B0604030504040204" pitchFamily="34" charset="0"/>
                <a:ea typeface="NSimSun" panose="02010609030101010101" pitchFamily="49" charset="-122"/>
                <a:cs typeface="Lucida Sans" panose="020B0602030504020204" pitchFamily="34" charset="0"/>
              </a:rPr>
              <a:t> M,A ve G sonucu normal olması üzerine İVİG planlanmadı</a:t>
            </a:r>
            <a:endParaRPr lang="tr-TR" sz="3200" b="1" dirty="0"/>
          </a:p>
        </p:txBody>
      </p:sp>
    </p:spTree>
    <p:extLst>
      <p:ext uri="{BB962C8B-B14F-4D97-AF65-F5344CB8AC3E}">
        <p14:creationId xmlns:p14="http://schemas.microsoft.com/office/powerpoint/2010/main" val="35365060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54D5DDD-D705-1544-6D24-29B46AD37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Enfeksiyon Hastalıkları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06193B8-D466-8F14-BB4A-F07A1EE115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25625"/>
            <a:ext cx="12512842" cy="4351338"/>
          </a:xfrm>
        </p:spPr>
        <p:txBody>
          <a:bodyPr/>
          <a:lstStyle/>
          <a:p>
            <a:pPr>
              <a:buNone/>
            </a:pPr>
            <a:r>
              <a:rPr lang="tr-TR" sz="2400" b="1" kern="150" dirty="0">
                <a:latin typeface="Liberation Serif"/>
                <a:ea typeface="NSimSun" panose="02010609030101010101" pitchFamily="49" charset="-122"/>
                <a:cs typeface="Lucida Sans" panose="020B0602030504020204" pitchFamily="34" charset="0"/>
              </a:rPr>
              <a:t>YENİDEN ANAMNEZ </a:t>
            </a:r>
          </a:p>
          <a:p>
            <a:pPr>
              <a:buNone/>
            </a:pPr>
            <a:endParaRPr lang="tr-TR" sz="2400" b="1" kern="150" dirty="0">
              <a:effectLst/>
              <a:latin typeface="Liberation Serif"/>
              <a:ea typeface="NSimSun" panose="02010609030101010101" pitchFamily="49" charset="-122"/>
              <a:cs typeface="Lucida Sans" panose="020B0602030504020204" pitchFamily="34" charset="0"/>
            </a:endParaRPr>
          </a:p>
          <a:p>
            <a:pPr>
              <a:buNone/>
            </a:pPr>
            <a:r>
              <a:rPr lang="tr-TR" sz="2400" b="1" kern="150" dirty="0">
                <a:effectLst/>
                <a:latin typeface="Liberation Serif"/>
                <a:ea typeface="NSimSun" panose="02010609030101010101" pitchFamily="49" charset="-122"/>
                <a:cs typeface="Lucida Sans" panose="020B0602030504020204" pitchFamily="34" charset="0"/>
              </a:rPr>
              <a:t>-HASTA 2015 DE SURİYEDEN GÖÇ ETMİŞ. YEM SATAN BİR YERDE ÇALIYORMUŞ.</a:t>
            </a:r>
          </a:p>
          <a:p>
            <a:pPr>
              <a:buNone/>
            </a:pPr>
            <a:r>
              <a:rPr lang="tr-TR" sz="2400" b="1" kern="150" dirty="0">
                <a:effectLst/>
                <a:latin typeface="Liberation Serif"/>
                <a:ea typeface="NSimSun" panose="02010609030101010101" pitchFamily="49" charset="-122"/>
                <a:cs typeface="Lucida Sans" panose="020B0602030504020204" pitchFamily="34" charset="0"/>
              </a:rPr>
              <a:t>-TEK BAŞINA YAŞIYORMUŞ.</a:t>
            </a:r>
          </a:p>
          <a:p>
            <a:pPr>
              <a:buNone/>
            </a:pPr>
            <a:r>
              <a:rPr lang="tr-TR" sz="2400" b="1" kern="150" dirty="0">
                <a:effectLst/>
                <a:latin typeface="Liberation Serif"/>
                <a:ea typeface="NSimSun" panose="02010609030101010101" pitchFamily="49" charset="-122"/>
                <a:cs typeface="Lucida Sans" panose="020B0602030504020204" pitchFamily="34" charset="0"/>
              </a:rPr>
              <a:t>-EVLİ DEĞİL. ŞÜPHELİ BİR CİNSEL TEMASI OLMADIĞINI SÖYLÜYOR.</a:t>
            </a:r>
          </a:p>
          <a:p>
            <a:pPr>
              <a:buNone/>
            </a:pPr>
            <a:r>
              <a:rPr lang="tr-TR" sz="2400" b="1" kern="150" dirty="0">
                <a:effectLst/>
                <a:latin typeface="Liberation Serif"/>
                <a:ea typeface="NSimSun" panose="02010609030101010101" pitchFamily="49" charset="-122"/>
                <a:cs typeface="Lucida Sans" panose="020B0602030504020204" pitchFamily="34" charset="0"/>
              </a:rPr>
              <a:t>-DAMAR İÇİ MADDDE KULLANIMI YOKMUŞ.</a:t>
            </a:r>
          </a:p>
          <a:p>
            <a:pPr marL="0" indent="0">
              <a:buNone/>
            </a:pPr>
            <a:r>
              <a:rPr lang="tr-TR" sz="2400" b="1" kern="150" dirty="0">
                <a:effectLst/>
                <a:latin typeface="Liberation Serif"/>
                <a:ea typeface="NSimSun" panose="02010609030101010101" pitchFamily="49" charset="-122"/>
                <a:cs typeface="Lucida Sans" panose="020B0602030504020204" pitchFamily="34" charset="0"/>
              </a:rPr>
              <a:t>-ARKADAŞLARI VEYA ÇEVRESİNDE ÖZELLİK YOK.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279138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DF43479-C962-2F9E-6DB3-714D94571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Enfeksiyon Hastalıkları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E3163D2-1709-E958-0AA4-8A3129CE13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tr-TR" b="1" kern="150" dirty="0">
                <a:effectLst/>
                <a:latin typeface="Liberation Serif"/>
                <a:ea typeface="NSimSun" panose="02010609030101010101" pitchFamily="49" charset="-122"/>
                <a:cs typeface="Lucida Sans" panose="020B0602030504020204" pitchFamily="34" charset="0"/>
              </a:rPr>
              <a:t>SİSTEM SORGUSUNDA ATEŞ OLMAMIŞ. </a:t>
            </a:r>
          </a:p>
          <a:p>
            <a:pPr>
              <a:buNone/>
            </a:pPr>
            <a:r>
              <a:rPr lang="tr-TR" b="1" kern="150" dirty="0">
                <a:effectLst/>
                <a:latin typeface="Liberation Serif"/>
                <a:ea typeface="NSimSun" panose="02010609030101010101" pitchFamily="49" charset="-122"/>
                <a:cs typeface="Lucida Sans" panose="020B0602030504020204" pitchFamily="34" charset="0"/>
              </a:rPr>
              <a:t>BOĞAZ AĞRISI, LAP DÜŞÜNDÜREN ŞİŞLİK OLMAMIŞ.</a:t>
            </a:r>
          </a:p>
        </p:txBody>
      </p:sp>
    </p:spTree>
    <p:extLst>
      <p:ext uri="{BB962C8B-B14F-4D97-AF65-F5344CB8AC3E}">
        <p14:creationId xmlns:p14="http://schemas.microsoft.com/office/powerpoint/2010/main" val="42182719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44DBE40-AB83-467B-359C-19F4A4309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Enfeksiyon Hastalıkları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ADAC7B0-294D-DE97-B4F0-258C3417B8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r-TR" sz="2400" kern="150" dirty="0">
                <a:effectLst/>
                <a:latin typeface="Liberation Serif"/>
                <a:ea typeface="NSimSun" panose="02010609030101010101" pitchFamily="49" charset="-122"/>
                <a:cs typeface="Lucida Sans" panose="020B0602030504020204" pitchFamily="34" charset="0"/>
              </a:rPr>
              <a:t>GD İYİ. BİLİNÇ AÇIK. VB STABİL. ATEŞ 37.2 CİVARINDA SEYREDİYOR. VÜCUTTA HERHANGİ BİR YERDE DÖKÜNTÜ YOK. ANAL BÖLGEDE LEZYON YOK.</a:t>
            </a:r>
          </a:p>
          <a:p>
            <a:pPr>
              <a:buNone/>
            </a:pPr>
            <a:r>
              <a:rPr lang="tr-TR" sz="2400" kern="150" dirty="0">
                <a:effectLst/>
                <a:latin typeface="Liberation Serif"/>
                <a:ea typeface="NSimSun" panose="02010609030101010101" pitchFamily="49" charset="-122"/>
                <a:cs typeface="Lucida Sans" panose="020B0602030504020204" pitchFamily="34" charset="0"/>
              </a:rPr>
              <a:t> </a:t>
            </a:r>
          </a:p>
          <a:p>
            <a:pPr>
              <a:buNone/>
            </a:pPr>
            <a:r>
              <a:rPr lang="tr-TR" sz="2400" kern="150" dirty="0">
                <a:effectLst/>
                <a:latin typeface="Liberation Serif"/>
                <a:ea typeface="NSimSun" panose="02010609030101010101" pitchFamily="49" charset="-122"/>
                <a:cs typeface="Lucida Sans" panose="020B0602030504020204" pitchFamily="34" charset="0"/>
              </a:rPr>
              <a:t>27.01 TORAKS BT: İNFİLTRE ALAN, KAVİTER LEZYON YOK.</a:t>
            </a:r>
          </a:p>
          <a:p>
            <a:pPr>
              <a:buNone/>
            </a:pPr>
            <a:r>
              <a:rPr lang="tr-TR" sz="2400" kern="150" dirty="0">
                <a:latin typeface="Liberation Serif"/>
                <a:ea typeface="NSimSun" panose="02010609030101010101" pitchFamily="49" charset="-122"/>
                <a:cs typeface="Lucida Sans" panose="020B0602030504020204" pitchFamily="34" charset="0"/>
              </a:rPr>
              <a:t>-</a:t>
            </a:r>
            <a:r>
              <a:rPr lang="tr-TR" sz="2400" b="1" kern="150" dirty="0">
                <a:effectLst/>
                <a:latin typeface="Liberation Serif"/>
                <a:ea typeface="NSimSun" panose="02010609030101010101" pitchFamily="49" charset="-122"/>
                <a:cs typeface="Lucida Sans" panose="020B0602030504020204" pitchFamily="34" charset="0"/>
              </a:rPr>
              <a:t>ABDOMEN BT KC VE DALAK BOYUTU ARTMIŞ.</a:t>
            </a:r>
          </a:p>
          <a:p>
            <a:pPr>
              <a:buNone/>
            </a:pPr>
            <a:r>
              <a:rPr lang="tr-TR" sz="2400" b="1" kern="150" dirty="0">
                <a:effectLst/>
                <a:latin typeface="Liberation Serif"/>
                <a:ea typeface="NSimSun" panose="02010609030101010101" pitchFamily="49" charset="-122"/>
                <a:cs typeface="Lucida Sans" panose="020B0602030504020204" pitchFamily="34" charset="0"/>
              </a:rPr>
              <a:t>SSS </a:t>
            </a:r>
            <a:r>
              <a:rPr lang="tr-TR" sz="2400" b="1" kern="150" dirty="0">
                <a:latin typeface="Liberation Serif"/>
                <a:ea typeface="NSimSun" panose="02010609030101010101" pitchFamily="49" charset="-122"/>
                <a:cs typeface="Lucida Sans" panose="020B0602030504020204" pitchFamily="34" charset="0"/>
              </a:rPr>
              <a:t>GÖRÜNTÜLEMERİ:NORMAL</a:t>
            </a:r>
            <a:endParaRPr lang="tr-TR" sz="2400" b="1" kern="150" dirty="0">
              <a:effectLst/>
              <a:latin typeface="Liberation Serif"/>
              <a:ea typeface="NSimSun" panose="02010609030101010101" pitchFamily="49" charset="-122"/>
              <a:cs typeface="Lucida Sans" panose="020B0602030504020204" pitchFamily="34" charset="0"/>
            </a:endParaRPr>
          </a:p>
          <a:p>
            <a:pPr>
              <a:buNone/>
            </a:pPr>
            <a:r>
              <a:rPr lang="tr-TR" sz="2400" kern="150" dirty="0">
                <a:effectLst/>
                <a:latin typeface="Liberation Serif"/>
                <a:ea typeface="NSimSun" panose="02010609030101010101" pitchFamily="49" charset="-122"/>
                <a:cs typeface="Lucida Sans" panose="020B0602030504020204" pitchFamily="34" charset="0"/>
              </a:rPr>
              <a:t> </a:t>
            </a:r>
          </a:p>
          <a:p>
            <a:pPr>
              <a:buNone/>
            </a:pPr>
            <a:r>
              <a:rPr lang="tr-TR" sz="2400" b="1" kern="150" dirty="0">
                <a:effectLst/>
                <a:latin typeface="Liberation Serif"/>
                <a:ea typeface="NSimSun" panose="02010609030101010101" pitchFamily="49" charset="-122"/>
                <a:cs typeface="Lucida Sans" panose="020B0602030504020204" pitchFamily="34" charset="0"/>
              </a:rPr>
              <a:t>ANTI HIV DOĞRULAMA SONUCU HIV 1+ 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963722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53978D0-4D46-19CD-590E-CE5608E66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Enfeksiyon Hastalıkları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C465237-82B4-B68F-3D49-510C85F926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r-TR" sz="1800" kern="150" dirty="0">
                <a:effectLst/>
                <a:latin typeface="Liberation Serif"/>
                <a:ea typeface="NSimSun" panose="02010609030101010101" pitchFamily="49" charset="-122"/>
                <a:cs typeface="Lucida Sans" panose="020B0602030504020204" pitchFamily="34" charset="0"/>
              </a:rPr>
              <a:t> </a:t>
            </a:r>
          </a:p>
          <a:p>
            <a:pPr>
              <a:buNone/>
            </a:pPr>
            <a:r>
              <a:rPr lang="tr-TR" sz="3200" b="1" kern="150" dirty="0">
                <a:effectLst/>
                <a:latin typeface="Liberation Serif"/>
                <a:ea typeface="NSimSun" panose="02010609030101010101" pitchFamily="49" charset="-122"/>
                <a:cs typeface="Lucida Sans" panose="020B0602030504020204" pitchFamily="34" charset="0"/>
              </a:rPr>
              <a:t>12.02: CD3: 194 hücre/</a:t>
            </a:r>
            <a:r>
              <a:rPr lang="tr-TR" sz="3200" b="1" kern="150" dirty="0" err="1">
                <a:effectLst/>
                <a:latin typeface="Liberation Serif"/>
                <a:ea typeface="NSimSun" panose="02010609030101010101" pitchFamily="49" charset="-122"/>
                <a:cs typeface="Lucida Sans" panose="020B0602030504020204" pitchFamily="34" charset="0"/>
              </a:rPr>
              <a:t>uL</a:t>
            </a:r>
            <a:r>
              <a:rPr lang="tr-TR" sz="3200" b="1" kern="150" dirty="0">
                <a:effectLst/>
                <a:latin typeface="Liberation Serif"/>
                <a:ea typeface="NSimSun" panose="02010609030101010101" pitchFamily="49" charset="-122"/>
                <a:cs typeface="Lucida Sans" panose="020B0602030504020204" pitchFamily="34" charset="0"/>
              </a:rPr>
              <a:t> (%60), CD4: 36 hücre/</a:t>
            </a:r>
            <a:r>
              <a:rPr lang="tr-TR" sz="3200" b="1" kern="150" dirty="0" err="1">
                <a:effectLst/>
                <a:latin typeface="Liberation Serif"/>
                <a:ea typeface="NSimSun" panose="02010609030101010101" pitchFamily="49" charset="-122"/>
                <a:cs typeface="Lucida Sans" panose="020B0602030504020204" pitchFamily="34" charset="0"/>
              </a:rPr>
              <a:t>uL</a:t>
            </a:r>
            <a:r>
              <a:rPr lang="tr-TR" sz="3200" b="1" kern="150" dirty="0">
                <a:effectLst/>
                <a:latin typeface="Liberation Serif"/>
                <a:ea typeface="NSimSun" panose="02010609030101010101" pitchFamily="49" charset="-122"/>
                <a:cs typeface="Lucida Sans" panose="020B0602030504020204" pitchFamily="34" charset="0"/>
              </a:rPr>
              <a:t> (%11)</a:t>
            </a:r>
          </a:p>
          <a:p>
            <a:pPr>
              <a:buNone/>
            </a:pPr>
            <a:r>
              <a:rPr lang="tr-TR" sz="3200" kern="150" dirty="0">
                <a:effectLst/>
                <a:latin typeface="Liberation Serif"/>
                <a:ea typeface="NSimSun" panose="02010609030101010101" pitchFamily="49" charset="-122"/>
                <a:cs typeface="Lucida Sans" panose="020B0602030504020204" pitchFamily="34" charset="0"/>
              </a:rPr>
              <a:t> </a:t>
            </a:r>
            <a:endParaRPr lang="tr-TR" sz="3200" dirty="0"/>
          </a:p>
          <a:p>
            <a:pPr marL="0" indent="0">
              <a:buNone/>
            </a:pPr>
            <a:r>
              <a:rPr lang="tr-TR" sz="3200" kern="150" dirty="0">
                <a:effectLst/>
                <a:latin typeface="Liberation Serif"/>
                <a:ea typeface="NSimSun" panose="02010609030101010101" pitchFamily="49" charset="-122"/>
                <a:cs typeface="Lucida Sans" panose="020B0602030504020204" pitchFamily="34" charset="0"/>
              </a:rPr>
              <a:t>CD4 SAYISI 36 OLMASI NEDENİYLE </a:t>
            </a:r>
            <a:r>
              <a:rPr lang="tr-TR" sz="3200" b="1" kern="150" dirty="0">
                <a:effectLst/>
                <a:latin typeface="Liberation Serif"/>
                <a:ea typeface="NSimSun" panose="02010609030101010101" pitchFamily="49" charset="-122"/>
                <a:cs typeface="Lucida Sans" panose="020B0602030504020204" pitchFamily="34" charset="0"/>
              </a:rPr>
              <a:t>BACTRİM PROFİLAKSİSİ BAŞLANDI</a:t>
            </a:r>
            <a:r>
              <a:rPr lang="tr-TR" sz="3200" kern="150" dirty="0">
                <a:effectLst/>
                <a:latin typeface="Liberation Serif"/>
                <a:ea typeface="NSimSun" panose="02010609030101010101" pitchFamily="49" charset="-122"/>
                <a:cs typeface="Lucida Sans" panose="020B0602030504020204" pitchFamily="34" charset="0"/>
              </a:rPr>
              <a:t>. CD4 200 ÜZERİNE ÇIKTIĞINDA HEPATİT B AŞISI VE KKK AŞILARI ÖNERİLECEK.(6 AY EN AZ )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006094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06E880-7A62-76D9-6CFF-570133B76B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A5D2E62-24DA-789A-A87E-FBEB6EE34A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TEDAVİ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7B9FA7E-DF21-69AF-8DA7-34587AC758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842" y="1825625"/>
            <a:ext cx="11871158" cy="4351338"/>
          </a:xfrm>
        </p:spPr>
        <p:txBody>
          <a:bodyPr>
            <a:normAutofit/>
          </a:bodyPr>
          <a:lstStyle/>
          <a:p>
            <a:r>
              <a:rPr lang="tr-TR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Enfeksiyon hastalıkları ile </a:t>
            </a:r>
            <a:r>
              <a:rPr lang="tr-TR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tedavi amaçlı </a:t>
            </a:r>
            <a:r>
              <a:rPr lang="tr-TR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konsülte ediliyor.</a:t>
            </a:r>
          </a:p>
          <a:p>
            <a:pPr marL="0" indent="0">
              <a:buNone/>
            </a:pPr>
            <a:endParaRPr lang="tr-TR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tr-TR" sz="3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Dolutegravir+emtrisitabin+tenofovir</a:t>
            </a:r>
            <a:r>
              <a:rPr lang="tr-TR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3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disoproksil</a:t>
            </a:r>
            <a:r>
              <a:rPr lang="tr-TR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3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fumarat</a:t>
            </a:r>
            <a:r>
              <a:rPr lang="tr-TR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antiviral tedavisi hastanede yatarken başlanıyor.</a:t>
            </a:r>
            <a:endParaRPr lang="tr-TR" sz="3600" dirty="0"/>
          </a:p>
        </p:txBody>
      </p:sp>
    </p:spTree>
    <p:extLst>
      <p:ext uri="{BB962C8B-B14F-4D97-AF65-F5344CB8AC3E}">
        <p14:creationId xmlns:p14="http://schemas.microsoft.com/office/powerpoint/2010/main" val="38168395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06ED1C-92FE-9AF7-2755-F28514623A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1F1FD62-9E37-DAB0-B2DC-E3C18781B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C3445EE-4F90-D69F-B1E2-F725DA1C25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Tedavi başlangıcı CD4 sayısı 36 olduğu görülüyor. </a:t>
            </a:r>
          </a:p>
          <a:p>
            <a:r>
              <a:rPr lang="tr-TR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Antiviral tedavinin 1. Ayı sonunda CD4 sayısının 45 olduğu görüldü. </a:t>
            </a:r>
          </a:p>
          <a:p>
            <a:r>
              <a:rPr lang="tr-TR" sz="3200" kern="150" dirty="0">
                <a:effectLst/>
                <a:latin typeface="Liberation Serif"/>
                <a:ea typeface="NSimSun" panose="02010609030101010101" pitchFamily="49" charset="-122"/>
                <a:cs typeface="Lucida Sans" panose="020B0602030504020204" pitchFamily="34" charset="0"/>
              </a:rPr>
              <a:t>12.03: CD3: 413 hücre/</a:t>
            </a:r>
            <a:r>
              <a:rPr lang="tr-TR" sz="3200" kern="150" dirty="0" err="1">
                <a:effectLst/>
                <a:latin typeface="Liberation Serif"/>
                <a:ea typeface="NSimSun" panose="02010609030101010101" pitchFamily="49" charset="-122"/>
                <a:cs typeface="Lucida Sans" panose="020B0602030504020204" pitchFamily="34" charset="0"/>
              </a:rPr>
              <a:t>uL</a:t>
            </a:r>
            <a:r>
              <a:rPr lang="tr-TR" sz="3200" kern="150" dirty="0">
                <a:effectLst/>
                <a:latin typeface="Liberation Serif"/>
                <a:ea typeface="NSimSun" panose="02010609030101010101" pitchFamily="49" charset="-122"/>
                <a:cs typeface="Lucida Sans" panose="020B0602030504020204" pitchFamily="34" charset="0"/>
              </a:rPr>
              <a:t> (%84), </a:t>
            </a:r>
            <a:r>
              <a:rPr lang="tr-TR" sz="3200" b="1" kern="150" dirty="0">
                <a:effectLst/>
                <a:latin typeface="Liberation Serif"/>
                <a:ea typeface="NSimSun" panose="02010609030101010101" pitchFamily="49" charset="-122"/>
                <a:cs typeface="Lucida Sans" panose="020B0602030504020204" pitchFamily="34" charset="0"/>
              </a:rPr>
              <a:t>CD4: 45 hücre/</a:t>
            </a:r>
            <a:r>
              <a:rPr lang="tr-TR" sz="3200" b="1" kern="150" dirty="0" err="1">
                <a:effectLst/>
                <a:latin typeface="Liberation Serif"/>
                <a:ea typeface="NSimSun" panose="02010609030101010101" pitchFamily="49" charset="-122"/>
                <a:cs typeface="Lucida Sans" panose="020B0602030504020204" pitchFamily="34" charset="0"/>
              </a:rPr>
              <a:t>uL</a:t>
            </a:r>
            <a:r>
              <a:rPr lang="tr-TR" sz="3200" b="1" kern="150" dirty="0">
                <a:effectLst/>
                <a:latin typeface="Liberation Serif"/>
                <a:ea typeface="NSimSun" panose="02010609030101010101" pitchFamily="49" charset="-122"/>
                <a:cs typeface="Lucida Sans" panose="020B0602030504020204" pitchFamily="34" charset="0"/>
              </a:rPr>
              <a:t> (%9)</a:t>
            </a:r>
          </a:p>
          <a:p>
            <a:pPr marL="0" indent="0">
              <a:buNone/>
            </a:pPr>
            <a:endParaRPr lang="tr-TR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tr-TR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Hg:6.7 yükselmesi üzerine hasta taburcu ediliyor. </a:t>
            </a: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26917449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C8C0D24-713E-CAB1-B3DD-7457DC7B7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8C3854C-445E-E0B6-3A64-C38B832387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Taburculuk sonrası 2 hafta sonraki kontrolünde hastanın </a:t>
            </a:r>
            <a:r>
              <a:rPr lang="tr-TR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Hg:8.1 </a:t>
            </a:r>
            <a:r>
              <a:rPr lang="tr-TR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olduğu görüldü. </a:t>
            </a:r>
          </a:p>
          <a:p>
            <a:endParaRPr lang="tr-TR" sz="3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tr-TR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Hasta enfeksiyon hastalıkları ve hematoloji takibine devam ediyor.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665653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2F02FF4-E6B4-AF70-AFC4-EC2883D9A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7256F6A1-CD4D-0D9F-7F2A-124085DABA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18" t="10983"/>
          <a:stretch/>
        </p:blipFill>
        <p:spPr>
          <a:xfrm>
            <a:off x="838200" y="754143"/>
            <a:ext cx="9974344" cy="5738731"/>
          </a:xfrm>
        </p:spPr>
      </p:pic>
    </p:spTree>
    <p:extLst>
      <p:ext uri="{BB962C8B-B14F-4D97-AF65-F5344CB8AC3E}">
        <p14:creationId xmlns:p14="http://schemas.microsoft.com/office/powerpoint/2010/main" val="1100445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243CB43-1061-1F46-7099-37DF92CA6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Nisan 2025</a:t>
            </a:r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9C8FDA33-4204-CA49-E9E2-4C66660052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42" t="10796" r="-1423" b="3024"/>
          <a:stretch/>
        </p:blipFill>
        <p:spPr>
          <a:xfrm>
            <a:off x="725864" y="1404594"/>
            <a:ext cx="11109488" cy="5175699"/>
          </a:xfrm>
        </p:spPr>
      </p:pic>
    </p:spTree>
    <p:extLst>
      <p:ext uri="{BB962C8B-B14F-4D97-AF65-F5344CB8AC3E}">
        <p14:creationId xmlns:p14="http://schemas.microsoft.com/office/powerpoint/2010/main" val="3781177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FAD93B7-897D-3F7F-0350-B704426D9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r>
              <a:rPr lang="tr-TR" b="1" dirty="0"/>
              <a:t>Olgumuz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0FC0589-5539-C6CE-5C98-8A99DEC0BF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9411"/>
            <a:ext cx="10515600" cy="4877552"/>
          </a:xfrm>
        </p:spPr>
        <p:txBody>
          <a:bodyPr>
            <a:noAutofit/>
          </a:bodyPr>
          <a:lstStyle/>
          <a:p>
            <a:r>
              <a:rPr lang="tr-TR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29 yaşında A.H adlı erkek hasta. </a:t>
            </a:r>
          </a:p>
          <a:p>
            <a:r>
              <a:rPr lang="tr-TR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2022 yılının Temmuz ayında halsizlik şikayeti ile acile başvuruyor. Yapılan tetkiklerinde </a:t>
            </a:r>
            <a:r>
              <a:rPr lang="tr-TR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Hemoglobin(Hg) : 6,6 </a:t>
            </a:r>
            <a:r>
              <a:rPr lang="tr-TR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 laboratuvar bulguları hemolitik anemi ile uyumlu olduğu görülüyor.</a:t>
            </a:r>
          </a:p>
          <a:p>
            <a:r>
              <a:rPr lang="tr-TR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Komorbit</a:t>
            </a:r>
            <a:r>
              <a:rPr lang="tr-TR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Hastalık:bant</a:t>
            </a:r>
            <a:r>
              <a:rPr lang="tr-TR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kerotopati,kornea</a:t>
            </a:r>
            <a:r>
              <a:rPr lang="tr-TR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distrofi (2020)</a:t>
            </a:r>
          </a:p>
          <a:p>
            <a:r>
              <a:rPr lang="tr-TR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Lab</a:t>
            </a:r>
            <a:r>
              <a:rPr lang="tr-TR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bulguları</a:t>
            </a:r>
            <a:endParaRPr lang="tr-TR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tr-TR" kern="150" dirty="0"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</a:rPr>
              <a:t> </a:t>
            </a:r>
            <a:r>
              <a:rPr lang="tr-TR" b="1" kern="150" dirty="0"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</a:rPr>
              <a:t>Hg:6.6 Mcv:119 </a:t>
            </a:r>
            <a:r>
              <a:rPr lang="tr-TR" kern="150" dirty="0"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</a:rPr>
              <a:t>Vitamin B12:230 Ferritin:233 Total bilirübin:1.49 Direkt bilirübin:0.41 LDH:476 </a:t>
            </a:r>
            <a:r>
              <a:rPr lang="tr-TR" b="1" kern="150" dirty="0"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</a:rPr>
              <a:t> RET:7</a:t>
            </a:r>
          </a:p>
          <a:p>
            <a:r>
              <a:rPr lang="tr-TR" b="1" kern="150" dirty="0" err="1"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</a:rPr>
              <a:t>R</a:t>
            </a:r>
            <a:r>
              <a:rPr lang="tr-TR" b="1" kern="150" dirty="0" err="1"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</a:rPr>
              <a:t>etikülositoz</a:t>
            </a:r>
            <a:r>
              <a:rPr lang="tr-TR" b="1" kern="150" dirty="0"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</a:rPr>
              <a:t> mevcut.</a:t>
            </a:r>
          </a:p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 bulgular ile dahiliye servise yatış planlanıyor.</a:t>
            </a:r>
          </a:p>
        </p:txBody>
      </p:sp>
    </p:spTree>
    <p:extLst>
      <p:ext uri="{BB962C8B-B14F-4D97-AF65-F5344CB8AC3E}">
        <p14:creationId xmlns:p14="http://schemas.microsoft.com/office/powerpoint/2010/main" val="34444870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C773651-28D2-49A3-75A4-0DF3298B9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/>
              <a:t>Bilirübin</a:t>
            </a:r>
            <a:r>
              <a:rPr lang="tr-TR" b="1" dirty="0"/>
              <a:t> Seyri</a:t>
            </a:r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7FAF7CC5-0084-38EF-BA99-6A1F8628C1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779"/>
          <a:stretch/>
        </p:blipFill>
        <p:spPr>
          <a:xfrm>
            <a:off x="518447" y="2422689"/>
            <a:ext cx="11155106" cy="2441542"/>
          </a:xfrm>
        </p:spPr>
      </p:pic>
    </p:spTree>
    <p:extLst>
      <p:ext uri="{BB962C8B-B14F-4D97-AF65-F5344CB8AC3E}">
        <p14:creationId xmlns:p14="http://schemas.microsoft.com/office/powerpoint/2010/main" val="11326855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432F82A-69DF-3CFA-857B-311B30F0C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Sonuç ve Tartışma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B16E588-74A1-8C4E-A533-5358DB03F4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tr-TR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Otoimmün Hemolitik Anemiler acil servisler, poliklinikler ve hatta yoğun bakımlarda çok kez karşılaşılan, tedavisi ve altta yatan sebepleri iyi irdelenmesi gereken, doğru yönetilmediğinde ölümcül olabilen bir klinik antitedir</a:t>
            </a:r>
            <a:endParaRPr lang="tr-TR" sz="3600" dirty="0"/>
          </a:p>
        </p:txBody>
      </p:sp>
    </p:spTree>
    <p:extLst>
      <p:ext uri="{BB962C8B-B14F-4D97-AF65-F5344CB8AC3E}">
        <p14:creationId xmlns:p14="http://schemas.microsoft.com/office/powerpoint/2010/main" val="39393123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9A8F823-600E-5063-4D7F-7DE4FBD21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16565F0-FC5A-7169-A40F-F8EDED91AB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tr-TR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Altta yatan nedenler araştırılırken HIV açısından anti HIV erken dönemlerde negatif sonuç vererek, gerçek pozitif vakaların atlanmasına sebep olabilir</a:t>
            </a:r>
            <a:endParaRPr lang="tr-TR" sz="4000" dirty="0"/>
          </a:p>
        </p:txBody>
      </p:sp>
    </p:spTree>
    <p:extLst>
      <p:ext uri="{BB962C8B-B14F-4D97-AF65-F5344CB8AC3E}">
        <p14:creationId xmlns:p14="http://schemas.microsoft.com/office/powerpoint/2010/main" val="32792443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9D10323-92B1-D9F6-0A5F-28C8E61F9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04ED400-C274-CCBB-A6B7-893BF88DBF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tr-TR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Dirençli otoimmün hemolitik anemilerde gerekirse enfeksiyon taramaları tekrarlanmalı, hastanın </a:t>
            </a:r>
            <a:r>
              <a:rPr lang="tr-TR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anamnez</a:t>
            </a:r>
            <a:r>
              <a:rPr lang="tr-TR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ve hikayesi derinleştirilmelidir.</a:t>
            </a:r>
          </a:p>
          <a:p>
            <a:pPr algn="just"/>
            <a:r>
              <a:rPr lang="tr-TR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Sekonder nedene yönelik doğru tedavi verilerek dramatik yanıtlar almak mümkündür.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004892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AD0DB80-74A8-49CB-40A7-87121D1E4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i="0" dirty="0">
                <a:solidFill>
                  <a:srgbClr val="212529"/>
                </a:solidFill>
                <a:effectLst/>
                <a:latin typeface="SFProDisplay"/>
              </a:rPr>
              <a:t>Dinlediğiniz İçin Teşekkürler</a:t>
            </a:r>
            <a:br>
              <a:rPr lang="tr-TR" b="1" i="0" dirty="0">
                <a:solidFill>
                  <a:srgbClr val="212529"/>
                </a:solidFill>
                <a:effectLst/>
                <a:latin typeface="SFProDisplay"/>
              </a:rPr>
            </a:br>
            <a:endParaRPr lang="tr-TR" dirty="0"/>
          </a:p>
        </p:txBody>
      </p:sp>
      <p:pic>
        <p:nvPicPr>
          <p:cNvPr id="1026" name="Picture 2" descr="Adana Şehir Hastanesi hasta kabulüne başladı - Son Dakika Haberleri">
            <a:extLst>
              <a:ext uri="{FF2B5EF4-FFF2-40B4-BE49-F238E27FC236}">
                <a16:creationId xmlns:a16="http://schemas.microsoft.com/office/drawing/2014/main" id="{151F5BBE-4F9C-C3BD-22C4-998D9170583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581" y="1498862"/>
            <a:ext cx="7013542" cy="4739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88138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DA68DCD-02BB-3A63-8365-FB10C9360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Referanslar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8109C79-6441-096A-8E18-0C273BEA54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1-</a:t>
            </a:r>
            <a:r>
              <a:rPr lang="tr-TR" b="0" i="0" dirty="0">
                <a:solidFill>
                  <a:srgbClr val="1B1B1B"/>
                </a:solidFill>
                <a:effectLst/>
                <a:latin typeface="Roboto Mono Web"/>
              </a:rPr>
              <a:t>Loriamini M, </a:t>
            </a:r>
            <a:r>
              <a:rPr lang="tr-TR" b="0" i="0" dirty="0" err="1">
                <a:solidFill>
                  <a:srgbClr val="1B1B1B"/>
                </a:solidFill>
                <a:effectLst/>
                <a:latin typeface="Roboto Mono Web"/>
              </a:rPr>
              <a:t>Cserti-Gazdewich</a:t>
            </a:r>
            <a:r>
              <a:rPr lang="tr-TR" b="0" i="0" dirty="0">
                <a:solidFill>
                  <a:srgbClr val="1B1B1B"/>
                </a:solidFill>
                <a:effectLst/>
                <a:latin typeface="Roboto Mono Web"/>
              </a:rPr>
              <a:t> C, </a:t>
            </a:r>
            <a:r>
              <a:rPr lang="tr-TR" b="0" i="0" dirty="0" err="1">
                <a:solidFill>
                  <a:srgbClr val="1B1B1B"/>
                </a:solidFill>
                <a:effectLst/>
                <a:latin typeface="Roboto Mono Web"/>
              </a:rPr>
              <a:t>Branch</a:t>
            </a:r>
            <a:r>
              <a:rPr lang="tr-TR" b="0" i="0" dirty="0">
                <a:solidFill>
                  <a:srgbClr val="1B1B1B"/>
                </a:solidFill>
                <a:effectLst/>
                <a:latin typeface="Roboto Mono Web"/>
              </a:rPr>
              <a:t> DR. </a:t>
            </a:r>
            <a:r>
              <a:rPr lang="tr-TR" b="0" i="0" dirty="0" err="1">
                <a:solidFill>
                  <a:srgbClr val="1B1B1B"/>
                </a:solidFill>
                <a:effectLst/>
                <a:latin typeface="Roboto Mono Web"/>
              </a:rPr>
              <a:t>Autoimmune</a:t>
            </a:r>
            <a:r>
              <a:rPr lang="tr-TR" b="0" i="0" dirty="0">
                <a:solidFill>
                  <a:srgbClr val="1B1B1B"/>
                </a:solidFill>
                <a:effectLst/>
                <a:latin typeface="Roboto Mono Web"/>
              </a:rPr>
              <a:t> </a:t>
            </a:r>
            <a:r>
              <a:rPr lang="tr-TR" b="0" i="0" dirty="0" err="1">
                <a:solidFill>
                  <a:srgbClr val="1B1B1B"/>
                </a:solidFill>
                <a:effectLst/>
                <a:latin typeface="Roboto Mono Web"/>
              </a:rPr>
              <a:t>Hemolytic</a:t>
            </a:r>
            <a:r>
              <a:rPr lang="tr-TR" b="0" i="0" dirty="0">
                <a:solidFill>
                  <a:srgbClr val="1B1B1B"/>
                </a:solidFill>
                <a:effectLst/>
                <a:latin typeface="Roboto Mono Web"/>
              </a:rPr>
              <a:t> </a:t>
            </a:r>
            <a:r>
              <a:rPr lang="tr-TR" b="0" i="0" dirty="0" err="1">
                <a:solidFill>
                  <a:srgbClr val="1B1B1B"/>
                </a:solidFill>
                <a:effectLst/>
                <a:latin typeface="Roboto Mono Web"/>
              </a:rPr>
              <a:t>Anemias</a:t>
            </a:r>
            <a:r>
              <a:rPr lang="tr-TR" b="0" i="0" dirty="0">
                <a:solidFill>
                  <a:srgbClr val="1B1B1B"/>
                </a:solidFill>
                <a:effectLst/>
                <a:latin typeface="Roboto Mono Web"/>
              </a:rPr>
              <a:t>: </a:t>
            </a:r>
            <a:r>
              <a:rPr lang="tr-TR" b="0" i="0" dirty="0" err="1">
                <a:solidFill>
                  <a:srgbClr val="1B1B1B"/>
                </a:solidFill>
                <a:effectLst/>
                <a:latin typeface="Roboto Mono Web"/>
              </a:rPr>
              <a:t>Classifications</a:t>
            </a:r>
            <a:r>
              <a:rPr lang="tr-TR" b="0" i="0" dirty="0">
                <a:solidFill>
                  <a:srgbClr val="1B1B1B"/>
                </a:solidFill>
                <a:effectLst/>
                <a:latin typeface="Roboto Mono Web"/>
              </a:rPr>
              <a:t>, </a:t>
            </a:r>
            <a:r>
              <a:rPr lang="tr-TR" b="0" i="0" dirty="0" err="1">
                <a:solidFill>
                  <a:srgbClr val="1B1B1B"/>
                </a:solidFill>
                <a:effectLst/>
                <a:latin typeface="Roboto Mono Web"/>
              </a:rPr>
              <a:t>Pathophysiology</a:t>
            </a:r>
            <a:r>
              <a:rPr lang="tr-TR" b="0" i="0" dirty="0">
                <a:solidFill>
                  <a:srgbClr val="1B1B1B"/>
                </a:solidFill>
                <a:effectLst/>
                <a:latin typeface="Roboto Mono Web"/>
              </a:rPr>
              <a:t>, </a:t>
            </a:r>
            <a:r>
              <a:rPr lang="tr-TR" b="0" i="0" dirty="0" err="1">
                <a:solidFill>
                  <a:srgbClr val="1B1B1B"/>
                </a:solidFill>
                <a:effectLst/>
                <a:latin typeface="Roboto Mono Web"/>
              </a:rPr>
              <a:t>Diagnoses</a:t>
            </a:r>
            <a:r>
              <a:rPr lang="tr-TR" b="0" i="0" dirty="0">
                <a:solidFill>
                  <a:srgbClr val="1B1B1B"/>
                </a:solidFill>
                <a:effectLst/>
                <a:latin typeface="Roboto Mono Web"/>
              </a:rPr>
              <a:t> </a:t>
            </a:r>
            <a:r>
              <a:rPr lang="tr-TR" b="0" i="0" dirty="0" err="1">
                <a:solidFill>
                  <a:srgbClr val="1B1B1B"/>
                </a:solidFill>
                <a:effectLst/>
                <a:latin typeface="Roboto Mono Web"/>
              </a:rPr>
              <a:t>and</a:t>
            </a:r>
            <a:r>
              <a:rPr lang="tr-TR" b="0" i="0" dirty="0">
                <a:solidFill>
                  <a:srgbClr val="1B1B1B"/>
                </a:solidFill>
                <a:effectLst/>
                <a:latin typeface="Roboto Mono Web"/>
              </a:rPr>
              <a:t> Management. </a:t>
            </a:r>
            <a:r>
              <a:rPr lang="tr-TR" b="0" i="0" dirty="0" err="1">
                <a:solidFill>
                  <a:srgbClr val="1B1B1B"/>
                </a:solidFill>
                <a:effectLst/>
                <a:latin typeface="Roboto Mono Web"/>
              </a:rPr>
              <a:t>Int</a:t>
            </a:r>
            <a:r>
              <a:rPr lang="tr-TR" b="0" i="0" dirty="0">
                <a:solidFill>
                  <a:srgbClr val="1B1B1B"/>
                </a:solidFill>
                <a:effectLst/>
                <a:latin typeface="Roboto Mono Web"/>
              </a:rPr>
              <a:t> J Mol </a:t>
            </a:r>
            <a:r>
              <a:rPr lang="tr-TR" b="0" i="0" dirty="0" err="1">
                <a:solidFill>
                  <a:srgbClr val="1B1B1B"/>
                </a:solidFill>
                <a:effectLst/>
                <a:latin typeface="Roboto Mono Web"/>
              </a:rPr>
              <a:t>Sci</a:t>
            </a:r>
            <a:r>
              <a:rPr lang="tr-TR" b="0" i="0" dirty="0">
                <a:solidFill>
                  <a:srgbClr val="1B1B1B"/>
                </a:solidFill>
                <a:effectLst/>
                <a:latin typeface="Roboto Mono Web"/>
              </a:rPr>
              <a:t>. 2024 </a:t>
            </a:r>
            <a:r>
              <a:rPr lang="tr-TR" b="0" i="0" dirty="0" err="1">
                <a:solidFill>
                  <a:srgbClr val="1B1B1B"/>
                </a:solidFill>
                <a:effectLst/>
                <a:latin typeface="Roboto Mono Web"/>
              </a:rPr>
              <a:t>Apr</a:t>
            </a:r>
            <a:r>
              <a:rPr lang="tr-TR" b="0" i="0" dirty="0">
                <a:solidFill>
                  <a:srgbClr val="1B1B1B"/>
                </a:solidFill>
                <a:effectLst/>
                <a:latin typeface="Roboto Mono Web"/>
              </a:rPr>
              <a:t> 12;25(8):4296. </a:t>
            </a:r>
            <a:r>
              <a:rPr lang="tr-TR" b="0" i="0" dirty="0" err="1">
                <a:solidFill>
                  <a:srgbClr val="1B1B1B"/>
                </a:solidFill>
                <a:effectLst/>
                <a:latin typeface="Roboto Mono Web"/>
              </a:rPr>
              <a:t>doi</a:t>
            </a:r>
            <a:r>
              <a:rPr lang="tr-TR" b="0" i="0" dirty="0">
                <a:solidFill>
                  <a:srgbClr val="1B1B1B"/>
                </a:solidFill>
                <a:effectLst/>
                <a:latin typeface="Roboto Mono Web"/>
              </a:rPr>
              <a:t>: 10.3390/ijms25084296. PMID: 38673882; PMCID: PMC11049952.</a:t>
            </a:r>
          </a:p>
          <a:p>
            <a:r>
              <a:rPr lang="tr-TR" dirty="0">
                <a:solidFill>
                  <a:srgbClr val="1B1B1B"/>
                </a:solidFill>
                <a:latin typeface="Roboto Mono Web"/>
              </a:rPr>
              <a:t>2-Saif MW. HIV-</a:t>
            </a:r>
            <a:r>
              <a:rPr lang="tr-TR" dirty="0" err="1">
                <a:solidFill>
                  <a:srgbClr val="1B1B1B"/>
                </a:solidFill>
                <a:latin typeface="Roboto Mono Web"/>
              </a:rPr>
              <a:t>associated</a:t>
            </a:r>
            <a:r>
              <a:rPr lang="tr-TR" dirty="0">
                <a:solidFill>
                  <a:srgbClr val="1B1B1B"/>
                </a:solidFill>
                <a:latin typeface="Roboto Mono Web"/>
              </a:rPr>
              <a:t> </a:t>
            </a:r>
            <a:r>
              <a:rPr lang="tr-TR" dirty="0" err="1">
                <a:solidFill>
                  <a:srgbClr val="1B1B1B"/>
                </a:solidFill>
                <a:latin typeface="Roboto Mono Web"/>
              </a:rPr>
              <a:t>autoimmune</a:t>
            </a:r>
            <a:r>
              <a:rPr lang="tr-TR" dirty="0">
                <a:solidFill>
                  <a:srgbClr val="1B1B1B"/>
                </a:solidFill>
                <a:latin typeface="Roboto Mono Web"/>
              </a:rPr>
              <a:t> </a:t>
            </a:r>
            <a:r>
              <a:rPr lang="tr-TR" dirty="0" err="1">
                <a:solidFill>
                  <a:srgbClr val="1B1B1B"/>
                </a:solidFill>
                <a:latin typeface="Roboto Mono Web"/>
              </a:rPr>
              <a:t>hemolytic</a:t>
            </a:r>
            <a:r>
              <a:rPr lang="tr-TR" dirty="0">
                <a:solidFill>
                  <a:srgbClr val="1B1B1B"/>
                </a:solidFill>
                <a:latin typeface="Roboto Mono Web"/>
              </a:rPr>
              <a:t> </a:t>
            </a:r>
            <a:r>
              <a:rPr lang="tr-TR" dirty="0" err="1">
                <a:solidFill>
                  <a:srgbClr val="1B1B1B"/>
                </a:solidFill>
                <a:latin typeface="Roboto Mono Web"/>
              </a:rPr>
              <a:t>anemia</a:t>
            </a:r>
            <a:r>
              <a:rPr lang="tr-TR" dirty="0">
                <a:solidFill>
                  <a:srgbClr val="1B1B1B"/>
                </a:solidFill>
                <a:latin typeface="Roboto Mono Web"/>
              </a:rPr>
              <a:t>: an </a:t>
            </a:r>
            <a:r>
              <a:rPr lang="tr-TR" dirty="0" err="1">
                <a:solidFill>
                  <a:srgbClr val="1B1B1B"/>
                </a:solidFill>
                <a:latin typeface="Roboto Mono Web"/>
              </a:rPr>
              <a:t>update</a:t>
            </a:r>
            <a:r>
              <a:rPr lang="tr-TR" dirty="0">
                <a:solidFill>
                  <a:srgbClr val="1B1B1B"/>
                </a:solidFill>
                <a:latin typeface="Roboto Mono Web"/>
              </a:rPr>
              <a:t>. AIDS </a:t>
            </a:r>
            <a:r>
              <a:rPr lang="tr-TR" dirty="0" err="1">
                <a:solidFill>
                  <a:srgbClr val="1B1B1B"/>
                </a:solidFill>
                <a:latin typeface="Roboto Mono Web"/>
              </a:rPr>
              <a:t>Patient</a:t>
            </a:r>
            <a:r>
              <a:rPr lang="tr-TR" dirty="0">
                <a:solidFill>
                  <a:srgbClr val="1B1B1B"/>
                </a:solidFill>
                <a:latin typeface="Roboto Mono Web"/>
              </a:rPr>
              <a:t> </a:t>
            </a:r>
            <a:r>
              <a:rPr lang="tr-TR" dirty="0" err="1">
                <a:solidFill>
                  <a:srgbClr val="1B1B1B"/>
                </a:solidFill>
                <a:latin typeface="Roboto Mono Web"/>
              </a:rPr>
              <a:t>Care</a:t>
            </a:r>
            <a:r>
              <a:rPr lang="tr-TR" dirty="0">
                <a:solidFill>
                  <a:srgbClr val="1B1B1B"/>
                </a:solidFill>
                <a:latin typeface="Roboto Mono Web"/>
              </a:rPr>
              <a:t> STDS. 2001;15(4):217-224. doi:10.1089/10872910151133783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523731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5EB1EBD-A75F-A484-FFCF-EFE76AD61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600A3B0-F374-7BCC-E16C-3A0592B0E4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HASTA 7 SENEDİR TÜRKİYEDE YAŞIYOR. </a:t>
            </a:r>
          </a:p>
          <a:p>
            <a:r>
              <a:rPr lang="tr-TR" dirty="0"/>
              <a:t>YEM FABRİKASINDA İŞÇİ. TAŞIMACILIK YAPIYOR.</a:t>
            </a:r>
          </a:p>
          <a:p>
            <a:r>
              <a:rPr lang="tr-TR" dirty="0"/>
              <a:t>SON ZAMANLARDA  İLAÇ, BİTKİSEL ÜRÜN,MADDE KULLANIMI YOK. </a:t>
            </a:r>
          </a:p>
          <a:p>
            <a:r>
              <a:rPr lang="tr-TR" dirty="0"/>
              <a:t>HAYVAN TEMASI YOK.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301608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C4ADEEC-F117-3B8A-5C84-B65A60A84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FM BULGULARI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2DE436C-A1D0-0C26-B6CE-17F38C76FA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FM: GD İYİ. BİLİNCİ AÇIK.KOOPERE ORYANTE.</a:t>
            </a:r>
          </a:p>
          <a:p>
            <a:r>
              <a:rPr lang="tr-TR" dirty="0"/>
              <a:t>SOLUNUM SESLERİ DOĞAL. HER 2 AC SOLUNUMA EŞİT KATILIYOR. </a:t>
            </a:r>
          </a:p>
          <a:p>
            <a:r>
              <a:rPr lang="tr-TR" dirty="0"/>
              <a:t>RAL RONKÜS YOK</a:t>
            </a:r>
          </a:p>
          <a:p>
            <a:r>
              <a:rPr lang="tr-TR" dirty="0"/>
              <a:t>BATIN RAHAT DEFANS REBOUND YOK.</a:t>
            </a:r>
          </a:p>
          <a:p>
            <a:r>
              <a:rPr lang="tr-TR" dirty="0"/>
              <a:t>PTÖ-/-</a:t>
            </a:r>
          </a:p>
          <a:p>
            <a:r>
              <a:rPr lang="tr-TR" dirty="0"/>
              <a:t>KAN BASINCI:110/70 NABIZ:87 </a:t>
            </a:r>
          </a:p>
          <a:p>
            <a:r>
              <a:rPr lang="tr-TR" dirty="0"/>
              <a:t>KARDİYAK SESLERİ RİTMİK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953126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F277AB8-8032-CDDD-510A-8B7D1B9F5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C024A52-D088-3603-D540-FD7D9515BB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n-NO" dirty="0"/>
              <a:t>12 PAKET YIL SİGARA</a:t>
            </a:r>
          </a:p>
          <a:p>
            <a:r>
              <a:rPr lang="nn-NO" dirty="0"/>
              <a:t>ALKOL YOK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5707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BF588BB-DD19-E4B7-FABF-7427467B5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3788CF3A-1454-30FF-E050-1719D8B529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29" r="1562" b="6042"/>
          <a:stretch/>
        </p:blipFill>
        <p:spPr>
          <a:xfrm>
            <a:off x="377072" y="365125"/>
            <a:ext cx="11557262" cy="5884845"/>
          </a:xfrm>
        </p:spPr>
      </p:pic>
    </p:spTree>
    <p:extLst>
      <p:ext uri="{BB962C8B-B14F-4D97-AF65-F5344CB8AC3E}">
        <p14:creationId xmlns:p14="http://schemas.microsoft.com/office/powerpoint/2010/main" val="13548881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9C42337-9D5B-0072-C870-D42EA12E7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D5678C1E-A38D-FB40-797F-A235B8CC5A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08" t="6572" b="10671"/>
          <a:stretch/>
        </p:blipFill>
        <p:spPr>
          <a:xfrm>
            <a:off x="485481" y="537328"/>
            <a:ext cx="10986940" cy="6099142"/>
          </a:xfrm>
        </p:spPr>
      </p:pic>
    </p:spTree>
    <p:extLst>
      <p:ext uri="{BB962C8B-B14F-4D97-AF65-F5344CB8AC3E}">
        <p14:creationId xmlns:p14="http://schemas.microsoft.com/office/powerpoint/2010/main" val="9319548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EDEA87B-F5A3-AAC3-4117-09CF67FCB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3B233221-B25D-4AF3-AB2E-E0421E21BC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48" b="9154"/>
          <a:stretch/>
        </p:blipFill>
        <p:spPr>
          <a:xfrm>
            <a:off x="546756" y="365125"/>
            <a:ext cx="10958658" cy="6252491"/>
          </a:xfrm>
        </p:spPr>
      </p:pic>
    </p:spTree>
    <p:extLst>
      <p:ext uri="{BB962C8B-B14F-4D97-AF65-F5344CB8AC3E}">
        <p14:creationId xmlns:p14="http://schemas.microsoft.com/office/powerpoint/2010/main" val="13903204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1041</Words>
  <Application>Microsoft Office PowerPoint</Application>
  <PresentationFormat>Geniş ekran</PresentationFormat>
  <Paragraphs>117</Paragraphs>
  <Slides>35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8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35</vt:i4>
      </vt:variant>
    </vt:vector>
  </HeadingPairs>
  <TitlesOfParts>
    <vt:vector size="44" baseType="lpstr">
      <vt:lpstr>Arial</vt:lpstr>
      <vt:lpstr>Calibri</vt:lpstr>
      <vt:lpstr>Calibri Light</vt:lpstr>
      <vt:lpstr>Liberation Serif</vt:lpstr>
      <vt:lpstr>Roboto Mono Web</vt:lpstr>
      <vt:lpstr>SFProDisplay</vt:lpstr>
      <vt:lpstr>Tahoma</vt:lpstr>
      <vt:lpstr>Times New Roman</vt:lpstr>
      <vt:lpstr>Office Teması</vt:lpstr>
      <vt:lpstr>Nadir Bir Sebep Olarak HIV İlişkili Otoimmün Hemolitik Anemi: Olgu Sunumu </vt:lpstr>
      <vt:lpstr>Giriş ve Amaç</vt:lpstr>
      <vt:lpstr>Olgumuz</vt:lpstr>
      <vt:lpstr>PowerPoint Sunusu</vt:lpstr>
      <vt:lpstr>FM BULGULARI</vt:lpstr>
      <vt:lpstr>PowerPoint Sunusu</vt:lpstr>
      <vt:lpstr>PowerPoint Sunusu</vt:lpstr>
      <vt:lpstr>PowerPoint Sunusu</vt:lpstr>
      <vt:lpstr>PowerPoint Sunusu</vt:lpstr>
      <vt:lpstr>PowerPoint Sunusu</vt:lpstr>
      <vt:lpstr>Periferik Yayma</vt:lpstr>
      <vt:lpstr>Özet</vt:lpstr>
      <vt:lpstr>Şubat 2023,Hematoloji poliklinik</vt:lpstr>
      <vt:lpstr>PowerPoint Sunusu</vt:lpstr>
      <vt:lpstr>PowerPoint Sunusu</vt:lpstr>
      <vt:lpstr>2025 Ocak</vt:lpstr>
      <vt:lpstr>PowerPoint Sunusu</vt:lpstr>
      <vt:lpstr>Tedavi Süreci</vt:lpstr>
      <vt:lpstr>Tedavi seyri-Özet</vt:lpstr>
      <vt:lpstr>İVİG?</vt:lpstr>
      <vt:lpstr>Enfeksiyon Hastalıkları</vt:lpstr>
      <vt:lpstr>Enfeksiyon Hastalıkları</vt:lpstr>
      <vt:lpstr>Enfeksiyon Hastalıkları</vt:lpstr>
      <vt:lpstr>Enfeksiyon Hastalıkları</vt:lpstr>
      <vt:lpstr>TEDAVİ</vt:lpstr>
      <vt:lpstr>PowerPoint Sunusu</vt:lpstr>
      <vt:lpstr>PowerPoint Sunusu</vt:lpstr>
      <vt:lpstr>PowerPoint Sunusu</vt:lpstr>
      <vt:lpstr>Nisan 2025</vt:lpstr>
      <vt:lpstr>Bilirübin Seyri</vt:lpstr>
      <vt:lpstr>Sonuç ve Tartışma</vt:lpstr>
      <vt:lpstr>PowerPoint Sunusu</vt:lpstr>
      <vt:lpstr>PowerPoint Sunusu</vt:lpstr>
      <vt:lpstr>Dinlediğiniz İçin Teşekkürler </vt:lpstr>
      <vt:lpstr>Referanslar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Nadir Bir Neden Olarak HIV İlişkili Otoimmün Hemolitik Anemi: Olgu Sunumu </dc:title>
  <dc:creator>mustafa ilgan</dc:creator>
  <cp:lastModifiedBy>mustafa ilgan</cp:lastModifiedBy>
  <cp:revision>5</cp:revision>
  <dcterms:created xsi:type="dcterms:W3CDTF">2025-04-24T22:24:25Z</dcterms:created>
  <dcterms:modified xsi:type="dcterms:W3CDTF">2025-04-27T06:56:51Z</dcterms:modified>
</cp:coreProperties>
</file>